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9" r:id="rId2"/>
  </p:sldMasterIdLst>
  <p:notesMasterIdLst>
    <p:notesMasterId r:id="rId5"/>
  </p:notesMasterIdLst>
  <p:handoutMasterIdLst>
    <p:handoutMasterId r:id="rId6"/>
  </p:handoutMasterIdLst>
  <p:sldIdLst>
    <p:sldId id="278" r:id="rId3"/>
    <p:sldId id="283" r:id="rId4"/>
  </p:sldIdLst>
  <p:sldSz cx="12192000" cy="6858000"/>
  <p:notesSz cx="6858000" cy="9144000"/>
  <p:defaultTextStyle>
    <a:defPPr>
      <a:defRPr lang="de-DE"/>
    </a:defPPr>
    <a:lvl1pPr marL="0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325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649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974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298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623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94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6272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59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626254"/>
    <a:srgbClr val="FFC000"/>
    <a:srgbClr val="6CA744"/>
    <a:srgbClr val="5EA6D5"/>
    <a:srgbClr val="A7CEE8"/>
    <a:srgbClr val="379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F773A-2A06-4216-AF22-DD11E31E6BD9}" v="48" dt="2019-12-09T16:58:04.1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 autoAdjust="0"/>
    <p:restoredTop sz="91813" autoAdjust="0"/>
  </p:normalViewPr>
  <p:slideViewPr>
    <p:cSldViewPr snapToGrid="0" snapToObjects="1" showGuides="1">
      <p:cViewPr varScale="1">
        <p:scale>
          <a:sx n="85" d="100"/>
          <a:sy n="85" d="100"/>
        </p:scale>
        <p:origin x="36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379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AFE3A-2CA8-F64E-AFD3-48D0B181CB4E}" type="datetimeFigureOut">
              <a:rPr lang="de-DE" smtClean="0"/>
              <a:t>15.12.2019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372B8-5F40-0C4C-B862-72A561C79A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A54A-5FDC-3640-9346-2A564B830E0C}" type="datetimeFigureOut">
              <a:rPr lang="de-DE" smtClean="0"/>
              <a:t>15.12.2019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8625A-4FE3-C044-A0AF-218DCEFA6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1952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060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9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2"/>
          <a:stretch/>
        </p:blipFill>
        <p:spPr>
          <a:xfrm>
            <a:off x="0" y="0"/>
            <a:ext cx="12174830" cy="6858000"/>
          </a:xfrm>
          <a:prstGeom prst="rect">
            <a:avLst/>
          </a:prstGeom>
        </p:spPr>
      </p:pic>
      <p:sp>
        <p:nvSpPr>
          <p:cNvPr id="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338386" y="4126534"/>
            <a:ext cx="4622974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rgbClr val="626254"/>
                </a:solidFill>
                <a:latin typeface="Arial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31.10.2019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228783" y="4035191"/>
            <a:ext cx="5509300" cy="5051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aseline="0">
                <a:solidFill>
                  <a:schemeClr val="bg1"/>
                </a:solidFill>
                <a:latin typeface="Arial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Fallbeispiel 2: Kurvenanpassung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28785" y="5618784"/>
            <a:ext cx="5509298" cy="7820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626254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3000">
                <a:solidFill>
                  <a:srgbClr val="626254"/>
                </a:solidFill>
              </a:defRPr>
            </a:lvl2pPr>
            <a:lvl3pPr marL="914400" indent="0">
              <a:buNone/>
              <a:defRPr sz="3000">
                <a:solidFill>
                  <a:srgbClr val="626254"/>
                </a:solidFill>
              </a:defRPr>
            </a:lvl3pPr>
            <a:lvl4pPr marL="1371600" indent="0">
              <a:buNone/>
              <a:defRPr sz="3000">
                <a:solidFill>
                  <a:srgbClr val="626254"/>
                </a:solidFill>
              </a:defRPr>
            </a:lvl4pPr>
            <a:lvl5pPr marL="1828800" indent="0">
              <a:buNone/>
              <a:defRPr sz="3000"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Marc Schulz, Maximilian Kilthau, </a:t>
            </a:r>
          </a:p>
          <a:p>
            <a:pPr lvl="0"/>
            <a:r>
              <a:rPr lang="de-DE" dirty="0"/>
              <a:t>Ken Noé, Kevin Kunert</a:t>
            </a:r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  <p:sp>
        <p:nvSpPr>
          <p:cNvPr id="13" name="Textplatzhalter 18">
            <a:extLst>
              <a:ext uri="{FF2B5EF4-FFF2-40B4-BE49-F238E27FC236}">
                <a16:creationId xmlns:a16="http://schemas.microsoft.com/office/drawing/2014/main" id="{1C3C2FDD-11E5-473C-9288-ACD9771589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8785" y="4540373"/>
            <a:ext cx="5509300" cy="5051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bg1"/>
                </a:solidFill>
                <a:latin typeface="Arial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Mathematische Modellierung</a:t>
            </a:r>
          </a:p>
        </p:txBody>
      </p:sp>
    </p:spTree>
    <p:extLst>
      <p:ext uri="{BB962C8B-B14F-4D97-AF65-F5344CB8AC3E}">
        <p14:creationId xmlns:p14="http://schemas.microsoft.com/office/powerpoint/2010/main" val="164242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6">
            <a:extLst>
              <a:ext uri="{FF2B5EF4-FFF2-40B4-BE49-F238E27FC236}">
                <a16:creationId xmlns:a16="http://schemas.microsoft.com/office/drawing/2014/main" id="{24EA107B-81B0-7240-B748-B5AC8894A0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016" y="6117336"/>
            <a:ext cx="1377788" cy="627582"/>
          </a:xfrm>
          <a:prstGeom prst="rect">
            <a:avLst/>
          </a:prstGeom>
        </p:spPr>
      </p:pic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A3E67D81-A08E-EC4B-8486-3AC4502262BE}"/>
              </a:ext>
            </a:extLst>
          </p:cNvPr>
          <p:cNvSpPr txBox="1">
            <a:spLocks/>
          </p:cNvSpPr>
          <p:nvPr userDrawn="1"/>
        </p:nvSpPr>
        <p:spPr>
          <a:xfrm>
            <a:off x="3687989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1000" b="0" i="1" dirty="0"/>
              <a:t>Team 3: </a:t>
            </a:r>
            <a:r>
              <a:rPr lang="de-DE" sz="1000" b="0" i="0" dirty="0"/>
              <a:t>Benjamin Sokolowski, Gary Hildebrandt, Robin Wittke, Marc Schulz</a:t>
            </a:r>
            <a:endParaRPr lang="de-DE" sz="1000" dirty="0"/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E19C7962-84F0-B349-BF6B-8D1C8500CD82}"/>
              </a:ext>
            </a:extLst>
          </p:cNvPr>
          <p:cNvSpPr txBox="1">
            <a:spLocks/>
          </p:cNvSpPr>
          <p:nvPr userDrawn="1"/>
        </p:nvSpPr>
        <p:spPr>
          <a:xfrm>
            <a:off x="6236208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/>
              <a:t>Engineering PF</a:t>
            </a:r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0" kern="1200">
          <a:solidFill>
            <a:srgbClr val="62625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48" userDrawn="1">
          <p15:clr>
            <a:srgbClr val="F26B43"/>
          </p15:clr>
        </p15:guide>
        <p15:guide id="2" pos="853" userDrawn="1">
          <p15:clr>
            <a:srgbClr val="F26B43"/>
          </p15:clr>
        </p15:guide>
        <p15:guide id="3" pos="6844" userDrawn="1">
          <p15:clr>
            <a:srgbClr val="F26B43"/>
          </p15:clr>
        </p15:guide>
        <p15:guide id="4" orient="horz" pos="864" userDrawn="1">
          <p15:clr>
            <a:srgbClr val="F26B43"/>
          </p15:clr>
        </p15:guide>
        <p15:guide id="6" pos="3756" userDrawn="1">
          <p15:clr>
            <a:srgbClr val="F26B43"/>
          </p15:clr>
        </p15:guide>
        <p15:guide id="7" pos="39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3" userDrawn="1">
          <p15:clr>
            <a:srgbClr val="F26B43"/>
          </p15:clr>
        </p15:guide>
        <p15:guide id="3" pos="7391" userDrawn="1">
          <p15:clr>
            <a:srgbClr val="F26B43"/>
          </p15:clr>
        </p15:guide>
        <p15:guide id="4" orient="horz" pos="228" userDrawn="1">
          <p15:clr>
            <a:srgbClr val="F26B43"/>
          </p15:clr>
        </p15:guide>
        <p15:guide id="5" orient="horz" pos="4083" userDrawn="1">
          <p15:clr>
            <a:srgbClr val="F26B43"/>
          </p15:clr>
        </p15:guide>
        <p15:guide id="7" pos="3756" userDrawn="1">
          <p15:clr>
            <a:srgbClr val="F26B43"/>
          </p15:clr>
        </p15:guide>
        <p15:guide id="8" pos="39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2AE25F5-3B98-45F3-8DA7-5C3EED09FF9C}"/>
              </a:ext>
            </a:extLst>
          </p:cNvPr>
          <p:cNvCxnSpPr>
            <a:cxnSpLocks/>
          </p:cNvCxnSpPr>
          <p:nvPr/>
        </p:nvCxnSpPr>
        <p:spPr>
          <a:xfrm>
            <a:off x="6223693" y="0"/>
            <a:ext cx="0" cy="61181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5EA3DA1-5F3E-4376-BD9E-5FA99860084A}"/>
              </a:ext>
            </a:extLst>
          </p:cNvPr>
          <p:cNvCxnSpPr>
            <a:cxnSpLocks/>
          </p:cNvCxnSpPr>
          <p:nvPr/>
        </p:nvCxnSpPr>
        <p:spPr>
          <a:xfrm flipH="1">
            <a:off x="0" y="2359430"/>
            <a:ext cx="622369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A9E93680-FAC3-41E0-A2B8-FA1C2485E3B8}"/>
              </a:ext>
            </a:extLst>
          </p:cNvPr>
          <p:cNvSpPr txBox="1"/>
          <p:nvPr/>
        </p:nvSpPr>
        <p:spPr>
          <a:xfrm>
            <a:off x="1363290" y="109035"/>
            <a:ext cx="3103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Beweggründe/ Motivation</a:t>
            </a:r>
          </a:p>
        </p:txBody>
      </p:sp>
      <p:pic>
        <p:nvPicPr>
          <p:cNvPr id="18" name="Grafik 17" descr="&quot;Daumen hoch&quot;-Zeichen">
            <a:extLst>
              <a:ext uri="{FF2B5EF4-FFF2-40B4-BE49-F238E27FC236}">
                <a16:creationId xmlns:a16="http://schemas.microsoft.com/office/drawing/2014/main" id="{02485905-C228-495F-9F0D-B9BFD8756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782" y="730817"/>
            <a:ext cx="360000" cy="36000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D9CF15C-4CFE-4192-9730-32C548E0E1D4}"/>
              </a:ext>
            </a:extLst>
          </p:cNvPr>
          <p:cNvSpPr txBox="1"/>
          <p:nvPr/>
        </p:nvSpPr>
        <p:spPr>
          <a:xfrm>
            <a:off x="998652" y="756928"/>
            <a:ext cx="5153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Parametrierung des Modells über Komponentenanzahl</a:t>
            </a:r>
          </a:p>
        </p:txBody>
      </p:sp>
      <p:pic>
        <p:nvPicPr>
          <p:cNvPr id="22" name="Grafik 21" descr="&quot;Daumen hoch&quot;-Zeichen">
            <a:extLst>
              <a:ext uri="{FF2B5EF4-FFF2-40B4-BE49-F238E27FC236}">
                <a16:creationId xmlns:a16="http://schemas.microsoft.com/office/drawing/2014/main" id="{9AD335B8-7665-4BA5-9406-E592FF7A0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782" y="1229134"/>
            <a:ext cx="360000" cy="36000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F2DB21C4-8189-4F6C-B140-6D381E209DE2}"/>
              </a:ext>
            </a:extLst>
          </p:cNvPr>
          <p:cNvSpPr txBox="1"/>
          <p:nvPr/>
        </p:nvSpPr>
        <p:spPr>
          <a:xfrm>
            <a:off x="998652" y="1255245"/>
            <a:ext cx="4572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Aufbau des Modells nach dem Baukastenprinzip</a:t>
            </a:r>
          </a:p>
        </p:txBody>
      </p:sp>
      <p:pic>
        <p:nvPicPr>
          <p:cNvPr id="24" name="Grafik 23" descr="&quot;Daumen hoch&quot;-Zeichen">
            <a:extLst>
              <a:ext uri="{FF2B5EF4-FFF2-40B4-BE49-F238E27FC236}">
                <a16:creationId xmlns:a16="http://schemas.microsoft.com/office/drawing/2014/main" id="{65F300A1-0E50-4009-937C-3259430E1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782" y="1727451"/>
            <a:ext cx="360000" cy="360000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24BE61DF-1762-42D9-8C79-7CEC0DD858A5}"/>
              </a:ext>
            </a:extLst>
          </p:cNvPr>
          <p:cNvSpPr txBox="1"/>
          <p:nvPr/>
        </p:nvSpPr>
        <p:spPr>
          <a:xfrm>
            <a:off x="998652" y="1753813"/>
            <a:ext cx="2909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Einfache und intuitive Struktur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BA90E7C-D617-4F17-BA9A-54EBFB4DC916}"/>
              </a:ext>
            </a:extLst>
          </p:cNvPr>
          <p:cNvSpPr txBox="1"/>
          <p:nvPr/>
        </p:nvSpPr>
        <p:spPr>
          <a:xfrm>
            <a:off x="1911081" y="2431355"/>
            <a:ext cx="1840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Vorgehensweise </a:t>
            </a:r>
          </a:p>
        </p:txBody>
      </p:sp>
      <p:pic>
        <p:nvPicPr>
          <p:cNvPr id="30" name="Grafik 29" descr="Ein Bild, das Kamera, Uhr enthält.&#10;&#10;Automatisch generierte Beschreibung">
            <a:extLst>
              <a:ext uri="{FF2B5EF4-FFF2-40B4-BE49-F238E27FC236}">
                <a16:creationId xmlns:a16="http://schemas.microsoft.com/office/drawing/2014/main" id="{0ABBEC32-0939-4C0C-BFF6-E9930A145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9" y="3429000"/>
            <a:ext cx="2096981" cy="1980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002E3FA-97F6-42DD-9334-30DE12F5C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4821" y="3262755"/>
            <a:ext cx="2520694" cy="234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04FE5A36-1678-4E5C-BD05-956723D8401A}"/>
              </a:ext>
            </a:extLst>
          </p:cNvPr>
          <p:cNvSpPr txBox="1"/>
          <p:nvPr/>
        </p:nvSpPr>
        <p:spPr>
          <a:xfrm>
            <a:off x="539768" y="5697582"/>
            <a:ext cx="873394" cy="33611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Einfach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09AE0AC-7446-4196-8FF2-B15C8D899C1D}"/>
              </a:ext>
            </a:extLst>
          </p:cNvPr>
          <p:cNvSpPr txBox="1"/>
          <p:nvPr/>
        </p:nvSpPr>
        <p:spPr>
          <a:xfrm>
            <a:off x="4371209" y="5697582"/>
            <a:ext cx="1007917" cy="3361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Erweitert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E294E4F-2E40-41E2-9CE8-DE7B06BC52D9}"/>
              </a:ext>
            </a:extLst>
          </p:cNvPr>
          <p:cNvCxnSpPr>
            <a:cxnSpLocks/>
          </p:cNvCxnSpPr>
          <p:nvPr/>
        </p:nvCxnSpPr>
        <p:spPr>
          <a:xfrm>
            <a:off x="2300198" y="3670943"/>
            <a:ext cx="122546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1A1AB8C0-96F6-402B-BE12-056A94CEC7F3}"/>
              </a:ext>
            </a:extLst>
          </p:cNvPr>
          <p:cNvCxnSpPr>
            <a:cxnSpLocks/>
          </p:cNvCxnSpPr>
          <p:nvPr/>
        </p:nvCxnSpPr>
        <p:spPr>
          <a:xfrm>
            <a:off x="2297140" y="4502404"/>
            <a:ext cx="122546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29932995-5743-4588-8024-828B8FC81727}"/>
              </a:ext>
            </a:extLst>
          </p:cNvPr>
          <p:cNvCxnSpPr>
            <a:cxnSpLocks/>
          </p:cNvCxnSpPr>
          <p:nvPr/>
        </p:nvCxnSpPr>
        <p:spPr>
          <a:xfrm flipV="1">
            <a:off x="2297140" y="5309243"/>
            <a:ext cx="1231580" cy="54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65EC6E36-15F7-421E-BBA1-C5D1DC5E4E5E}"/>
              </a:ext>
            </a:extLst>
          </p:cNvPr>
          <p:cNvSpPr txBox="1"/>
          <p:nvPr/>
        </p:nvSpPr>
        <p:spPr>
          <a:xfrm>
            <a:off x="2300198" y="3362228"/>
            <a:ext cx="906483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 Motor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06D40679-6AAE-4AC6-924C-D89DAE2BF53D}"/>
              </a:ext>
            </a:extLst>
          </p:cNvPr>
          <p:cNvSpPr txBox="1"/>
          <p:nvPr/>
        </p:nvSpPr>
        <p:spPr>
          <a:xfrm>
            <a:off x="2297140" y="4729341"/>
            <a:ext cx="1143402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 Motor-steuerung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88BA8084-C02C-4000-A5FB-43F9F90AD859}"/>
              </a:ext>
            </a:extLst>
          </p:cNvPr>
          <p:cNvSpPr txBox="1"/>
          <p:nvPr/>
        </p:nvSpPr>
        <p:spPr>
          <a:xfrm>
            <a:off x="2280926" y="4162492"/>
            <a:ext cx="1202517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 Seilrollen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FA35E658-8990-4135-88E3-01A741233614}"/>
              </a:ext>
            </a:extLst>
          </p:cNvPr>
          <p:cNvSpPr txBox="1"/>
          <p:nvPr/>
        </p:nvSpPr>
        <p:spPr>
          <a:xfrm>
            <a:off x="7291254" y="109035"/>
            <a:ext cx="3942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Relevante Komponenten des Systems</a:t>
            </a:r>
          </a:p>
        </p:txBody>
      </p:sp>
      <p:pic>
        <p:nvPicPr>
          <p:cNvPr id="53" name="Grafik 52" descr="Ein Bild, das Kamm, Computer enthält.&#10;&#10;Automatisch generierte Beschreibung">
            <a:extLst>
              <a:ext uri="{FF2B5EF4-FFF2-40B4-BE49-F238E27FC236}">
                <a16:creationId xmlns:a16="http://schemas.microsoft.com/office/drawing/2014/main" id="{517B7FAD-33DE-4C83-B47C-1DE83F7FE5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1280" y="1236393"/>
            <a:ext cx="1156138" cy="713665"/>
          </a:xfrm>
          <a:prstGeom prst="rect">
            <a:avLst/>
          </a:prstGeom>
        </p:spPr>
      </p:pic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070AF13F-7F2C-42FE-AECD-4C6BB948B072}"/>
              </a:ext>
            </a:extLst>
          </p:cNvPr>
          <p:cNvCxnSpPr>
            <a:cxnSpLocks/>
          </p:cNvCxnSpPr>
          <p:nvPr/>
        </p:nvCxnSpPr>
        <p:spPr>
          <a:xfrm flipH="1">
            <a:off x="6384176" y="1087467"/>
            <a:ext cx="5641456" cy="8015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128EC30C-3BF6-4343-ACFE-E8F59202E482}"/>
              </a:ext>
            </a:extLst>
          </p:cNvPr>
          <p:cNvCxnSpPr>
            <a:cxnSpLocks/>
          </p:cNvCxnSpPr>
          <p:nvPr/>
        </p:nvCxnSpPr>
        <p:spPr>
          <a:xfrm>
            <a:off x="9171702" y="730817"/>
            <a:ext cx="0" cy="4966765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1" name="Textfeld 60">
            <a:extLst>
              <a:ext uri="{FF2B5EF4-FFF2-40B4-BE49-F238E27FC236}">
                <a16:creationId xmlns:a16="http://schemas.microsoft.com/office/drawing/2014/main" id="{98268FF8-BD74-4588-B2C8-CC95184E3805}"/>
              </a:ext>
            </a:extLst>
          </p:cNvPr>
          <p:cNvSpPr txBox="1"/>
          <p:nvPr/>
        </p:nvSpPr>
        <p:spPr>
          <a:xfrm>
            <a:off x="7146225" y="740162"/>
            <a:ext cx="1523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Komponente</a:t>
            </a:r>
            <a:endParaRPr lang="de-DE" sz="1400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426964E2-A951-457F-9C12-553213783FEF}"/>
              </a:ext>
            </a:extLst>
          </p:cNvPr>
          <p:cNvSpPr txBox="1"/>
          <p:nvPr/>
        </p:nvSpPr>
        <p:spPr>
          <a:xfrm>
            <a:off x="9591901" y="725673"/>
            <a:ext cx="2914885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Besonderes Merkmal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FB7754C3-8DBA-4F47-9930-07D25118617A}"/>
              </a:ext>
            </a:extLst>
          </p:cNvPr>
          <p:cNvSpPr txBox="1"/>
          <p:nvPr/>
        </p:nvSpPr>
        <p:spPr>
          <a:xfrm>
            <a:off x="6274855" y="1180586"/>
            <a:ext cx="1523148" cy="823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Fremderregte</a:t>
            </a:r>
          </a:p>
          <a:p>
            <a:r>
              <a:rPr lang="de-DE" dirty="0"/>
              <a:t>Gleichstrom-</a:t>
            </a:r>
          </a:p>
          <a:p>
            <a:r>
              <a:rPr lang="de-DE" dirty="0" err="1"/>
              <a:t>maschine</a:t>
            </a:r>
            <a:endParaRPr lang="de-DE" dirty="0"/>
          </a:p>
        </p:txBody>
      </p:sp>
      <p:pic>
        <p:nvPicPr>
          <p:cNvPr id="67" name="Grafik 66" descr="Ein Bild, das Raum enthält.&#10;&#10;Automatisch generierte Beschreibung">
            <a:extLst>
              <a:ext uri="{FF2B5EF4-FFF2-40B4-BE49-F238E27FC236}">
                <a16:creationId xmlns:a16="http://schemas.microsoft.com/office/drawing/2014/main" id="{B9E4B335-F5F0-4FD2-8455-589B0845CF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5057" y="2269631"/>
            <a:ext cx="1017832" cy="920895"/>
          </a:xfrm>
          <a:prstGeom prst="rect">
            <a:avLst/>
          </a:prstGeom>
        </p:spPr>
      </p:pic>
      <p:sp>
        <p:nvSpPr>
          <p:cNvPr id="68" name="Textfeld 67">
            <a:extLst>
              <a:ext uri="{FF2B5EF4-FFF2-40B4-BE49-F238E27FC236}">
                <a16:creationId xmlns:a16="http://schemas.microsoft.com/office/drawing/2014/main" id="{FE2B84CF-9E74-4FA9-A529-D4604A13AB4D}"/>
              </a:ext>
            </a:extLst>
          </p:cNvPr>
          <p:cNvSpPr txBox="1"/>
          <p:nvPr/>
        </p:nvSpPr>
        <p:spPr>
          <a:xfrm>
            <a:off x="6274855" y="2559527"/>
            <a:ext cx="946921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Seilrolle</a:t>
            </a:r>
          </a:p>
        </p:txBody>
      </p:sp>
      <p:pic>
        <p:nvPicPr>
          <p:cNvPr id="70" name="Grafik 69">
            <a:extLst>
              <a:ext uri="{FF2B5EF4-FFF2-40B4-BE49-F238E27FC236}">
                <a16:creationId xmlns:a16="http://schemas.microsoft.com/office/drawing/2014/main" id="{0A02ED8A-8F0E-435E-B18A-5C998EE525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H="1">
            <a:off x="8221407" y="3180724"/>
            <a:ext cx="110929" cy="1570076"/>
          </a:xfrm>
          <a:prstGeom prst="rect">
            <a:avLst/>
          </a:prstGeom>
        </p:spPr>
      </p:pic>
      <p:sp>
        <p:nvSpPr>
          <p:cNvPr id="71" name="Textfeld 70">
            <a:extLst>
              <a:ext uri="{FF2B5EF4-FFF2-40B4-BE49-F238E27FC236}">
                <a16:creationId xmlns:a16="http://schemas.microsoft.com/office/drawing/2014/main" id="{D82B1BBB-5E27-40F2-8B94-03B25B2A6EDF}"/>
              </a:ext>
            </a:extLst>
          </p:cNvPr>
          <p:cNvSpPr txBox="1"/>
          <p:nvPr/>
        </p:nvSpPr>
        <p:spPr>
          <a:xfrm>
            <a:off x="6275905" y="3785227"/>
            <a:ext cx="540184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Seil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5FE58584-2723-4F2A-9CCA-8567C0ECAFB6}"/>
              </a:ext>
            </a:extLst>
          </p:cNvPr>
          <p:cNvSpPr txBox="1"/>
          <p:nvPr/>
        </p:nvSpPr>
        <p:spPr>
          <a:xfrm>
            <a:off x="9224163" y="1269314"/>
            <a:ext cx="2655298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Einfache Realisierung der Drehrichtungsumkehr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00B48C34-86EB-4474-B9CB-15FB06885AEC}"/>
              </a:ext>
            </a:extLst>
          </p:cNvPr>
          <p:cNvSpPr txBox="1"/>
          <p:nvPr/>
        </p:nvSpPr>
        <p:spPr>
          <a:xfrm>
            <a:off x="9224163" y="2195283"/>
            <a:ext cx="2801469" cy="1067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Anzahl der Seilrollen wird durch individuelles Hinzufügen der Rollen in das System bestimmt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C3F134AE-AC4E-4710-A8F4-68A54C8ACCE7}"/>
              </a:ext>
            </a:extLst>
          </p:cNvPr>
          <p:cNvSpPr txBox="1"/>
          <p:nvPr/>
        </p:nvSpPr>
        <p:spPr>
          <a:xfrm>
            <a:off x="9222204" y="3558790"/>
            <a:ext cx="2801469" cy="823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Aktuell zur Kraftweiterleitung </a:t>
            </a:r>
            <a:r>
              <a:rPr lang="de-DE" dirty="0">
                <a:sym typeface="Wingdings" panose="05000000000000000000" pitchFamily="2" charset="2"/>
              </a:rPr>
              <a:t> großes Erweiterungspotenzial</a:t>
            </a:r>
            <a:endParaRPr lang="de-DE" dirty="0"/>
          </a:p>
        </p:txBody>
      </p:sp>
      <p:pic>
        <p:nvPicPr>
          <p:cNvPr id="81" name="Grafik 8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D9765489-1BCA-4178-A995-A9F96C5660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0009" y="4471652"/>
            <a:ext cx="787927" cy="1176697"/>
          </a:xfrm>
          <a:prstGeom prst="rect">
            <a:avLst/>
          </a:prstGeom>
        </p:spPr>
      </p:pic>
      <p:sp>
        <p:nvSpPr>
          <p:cNvPr id="83" name="Textfeld 82">
            <a:extLst>
              <a:ext uri="{FF2B5EF4-FFF2-40B4-BE49-F238E27FC236}">
                <a16:creationId xmlns:a16="http://schemas.microsoft.com/office/drawing/2014/main" id="{3A6251DA-E700-4265-9F51-AFA40CC6CBFF}"/>
              </a:ext>
            </a:extLst>
          </p:cNvPr>
          <p:cNvSpPr txBox="1"/>
          <p:nvPr/>
        </p:nvSpPr>
        <p:spPr>
          <a:xfrm>
            <a:off x="6253554" y="5010928"/>
            <a:ext cx="1616595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Motorsteuerung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E6C986F1-8C97-42A9-91C4-03FA3960814C}"/>
              </a:ext>
            </a:extLst>
          </p:cNvPr>
          <p:cNvSpPr txBox="1"/>
          <p:nvPr/>
        </p:nvSpPr>
        <p:spPr>
          <a:xfrm>
            <a:off x="9222204" y="4851746"/>
            <a:ext cx="3037527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Wechselt die Betriebszustände innerhalb einer Simulation</a:t>
            </a:r>
          </a:p>
        </p:txBody>
      </p:sp>
    </p:spTree>
    <p:extLst>
      <p:ext uri="{BB962C8B-B14F-4D97-AF65-F5344CB8AC3E}">
        <p14:creationId xmlns:p14="http://schemas.microsoft.com/office/powerpoint/2010/main" val="1895650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037DE591-DD55-401C-ADD1-D1A6D6DCA731}"/>
              </a:ext>
            </a:extLst>
          </p:cNvPr>
          <p:cNvSpPr txBox="1"/>
          <p:nvPr/>
        </p:nvSpPr>
        <p:spPr>
          <a:xfrm>
            <a:off x="1678568" y="123030"/>
            <a:ext cx="2738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Flaschenzug-Varianten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3CA35CC-D529-4F8E-96E4-F9C5DE30B5EE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1181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3EDD010-BAB6-4463-B2C8-89777DFBAA3B}"/>
              </a:ext>
            </a:extLst>
          </p:cNvPr>
          <p:cNvCxnSpPr>
            <a:cxnSpLocks/>
          </p:cNvCxnSpPr>
          <p:nvPr/>
        </p:nvCxnSpPr>
        <p:spPr>
          <a:xfrm flipH="1">
            <a:off x="1" y="4471348"/>
            <a:ext cx="60959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8D088121-DB77-421C-AE3A-4F51629B518D}"/>
              </a:ext>
            </a:extLst>
          </p:cNvPr>
          <p:cNvSpPr txBox="1"/>
          <p:nvPr/>
        </p:nvSpPr>
        <p:spPr>
          <a:xfrm>
            <a:off x="7550105" y="113717"/>
            <a:ext cx="3530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Pros und Kontras der Bibliothek</a:t>
            </a:r>
          </a:p>
        </p:txBody>
      </p:sp>
      <p:pic>
        <p:nvPicPr>
          <p:cNvPr id="24" name="Grafik 23" descr="Hinzufügen">
            <a:extLst>
              <a:ext uri="{FF2B5EF4-FFF2-40B4-BE49-F238E27FC236}">
                <a16:creationId xmlns:a16="http://schemas.microsoft.com/office/drawing/2014/main" id="{11BD9A27-4C4A-4764-97A1-AF50AD5BB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4284" y="684502"/>
            <a:ext cx="288000" cy="2880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43AAC9AC-EAAF-49FB-B1FE-03206764D6AB}"/>
              </a:ext>
            </a:extLst>
          </p:cNvPr>
          <p:cNvSpPr txBox="1"/>
          <p:nvPr/>
        </p:nvSpPr>
        <p:spPr>
          <a:xfrm>
            <a:off x="6820803" y="660443"/>
            <a:ext cx="2859576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Flexible Modellierung</a:t>
            </a:r>
          </a:p>
        </p:txBody>
      </p:sp>
      <p:pic>
        <p:nvPicPr>
          <p:cNvPr id="27" name="Grafik 26" descr="Hinzufügen">
            <a:extLst>
              <a:ext uri="{FF2B5EF4-FFF2-40B4-BE49-F238E27FC236}">
                <a16:creationId xmlns:a16="http://schemas.microsoft.com/office/drawing/2014/main" id="{C8CF05BC-C290-494A-BD9C-56ACB376C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4284" y="1103860"/>
            <a:ext cx="288000" cy="2880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8B5339C5-66E9-42A4-8577-B4CBB3441FBD}"/>
              </a:ext>
            </a:extLst>
          </p:cNvPr>
          <p:cNvSpPr txBox="1"/>
          <p:nvPr/>
        </p:nvSpPr>
        <p:spPr>
          <a:xfrm>
            <a:off x="6820803" y="1075942"/>
            <a:ext cx="4333801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Simulieren verschiedener Betriebszustände in einer Simulation</a:t>
            </a: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63BFBA6D-9B93-4EBF-958E-4B6E2080F2F1}"/>
              </a:ext>
            </a:extLst>
          </p:cNvPr>
          <p:cNvCxnSpPr>
            <a:cxnSpLocks/>
          </p:cNvCxnSpPr>
          <p:nvPr/>
        </p:nvCxnSpPr>
        <p:spPr>
          <a:xfrm flipH="1">
            <a:off x="6096000" y="3187931"/>
            <a:ext cx="60959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144BC09D-8500-4A79-97E0-7C3B6E2C7E2E}"/>
              </a:ext>
            </a:extLst>
          </p:cNvPr>
          <p:cNvSpPr txBox="1"/>
          <p:nvPr/>
        </p:nvSpPr>
        <p:spPr>
          <a:xfrm>
            <a:off x="2185946" y="4437792"/>
            <a:ext cx="2076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u="sng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Lessons</a:t>
            </a:r>
            <a:r>
              <a:rPr lang="de-DE" sz="20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2000" b="1" u="sng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learned</a:t>
            </a:r>
            <a:endParaRPr lang="de-DE" sz="2000" b="1" u="sng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4" name="Grafik 33" descr="Glühbirne und Zahnrad">
            <a:extLst>
              <a:ext uri="{FF2B5EF4-FFF2-40B4-BE49-F238E27FC236}">
                <a16:creationId xmlns:a16="http://schemas.microsoft.com/office/drawing/2014/main" id="{6F5E651C-BED6-4818-8B7D-82A028623D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221" y="4960787"/>
            <a:ext cx="360000" cy="360000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DF8A3363-90E6-410E-BF17-76C31AC4EEE9}"/>
              </a:ext>
            </a:extLst>
          </p:cNvPr>
          <p:cNvSpPr txBox="1"/>
          <p:nvPr/>
        </p:nvSpPr>
        <p:spPr>
          <a:xfrm>
            <a:off x="700737" y="4980342"/>
            <a:ext cx="4079951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Einfach anfangen und stückweise erweitern</a:t>
            </a:r>
          </a:p>
        </p:txBody>
      </p:sp>
      <p:pic>
        <p:nvPicPr>
          <p:cNvPr id="36" name="Grafik 35" descr="Glühbirne und Zahnrad">
            <a:extLst>
              <a:ext uri="{FF2B5EF4-FFF2-40B4-BE49-F238E27FC236}">
                <a16:creationId xmlns:a16="http://schemas.microsoft.com/office/drawing/2014/main" id="{29C8317F-DC66-4426-AB13-D104D20CF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221" y="5512102"/>
            <a:ext cx="360000" cy="360000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C17DEBE7-78B0-4040-97DC-458A47E04FA8}"/>
              </a:ext>
            </a:extLst>
          </p:cNvPr>
          <p:cNvSpPr txBox="1"/>
          <p:nvPr/>
        </p:nvSpPr>
        <p:spPr>
          <a:xfrm>
            <a:off x="700740" y="5530039"/>
            <a:ext cx="4079951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Zwischenüberprüfungen auf Plausibilität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4FABBC8-E163-481C-8C1C-FB894EAFB09D}"/>
              </a:ext>
            </a:extLst>
          </p:cNvPr>
          <p:cNvSpPr txBox="1"/>
          <p:nvPr/>
        </p:nvSpPr>
        <p:spPr>
          <a:xfrm>
            <a:off x="6820803" y="1977836"/>
            <a:ext cx="2859576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Aufwändiger Zusammenbau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CF4395-FED8-49F5-AD78-40F489191F38}"/>
              </a:ext>
            </a:extLst>
          </p:cNvPr>
          <p:cNvSpPr txBox="1"/>
          <p:nvPr/>
        </p:nvSpPr>
        <p:spPr>
          <a:xfrm>
            <a:off x="6342175" y="1713584"/>
            <a:ext cx="3722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A1EB6CF7-12AA-47DE-9DAF-2764DC4362F7}"/>
              </a:ext>
            </a:extLst>
          </p:cNvPr>
          <p:cNvSpPr txBox="1"/>
          <p:nvPr/>
        </p:nvSpPr>
        <p:spPr>
          <a:xfrm>
            <a:off x="6348284" y="2098304"/>
            <a:ext cx="372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rgbClr val="FF0000"/>
                </a:solidFill>
              </a:rPr>
              <a:t>-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075ED0B-3231-4FE4-A87B-81947ABAB946}"/>
              </a:ext>
            </a:extLst>
          </p:cNvPr>
          <p:cNvSpPr txBox="1"/>
          <p:nvPr/>
        </p:nvSpPr>
        <p:spPr>
          <a:xfrm>
            <a:off x="6820802" y="2372330"/>
            <a:ext cx="4079951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Zusammenbau erfordert Vorkenntnisse </a:t>
            </a:r>
          </a:p>
        </p:txBody>
      </p:sp>
      <p:pic>
        <p:nvPicPr>
          <p:cNvPr id="43" name="Grafik 42" descr="Ein Bild, das Tisch, hängend, sitzend, Uhr enthält.&#10;&#10;Automatisch generierte Beschreibung">
            <a:extLst>
              <a:ext uri="{FF2B5EF4-FFF2-40B4-BE49-F238E27FC236}">
                <a16:creationId xmlns:a16="http://schemas.microsoft.com/office/drawing/2014/main" id="{5AC4F3EC-E0E5-421C-BBD4-F0CABB342E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0658" y="740992"/>
            <a:ext cx="1650460" cy="2714625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A4EDAB0A-55C7-4826-83E3-319FC9FBDA75}"/>
              </a:ext>
            </a:extLst>
          </p:cNvPr>
          <p:cNvSpPr txBox="1"/>
          <p:nvPr/>
        </p:nvSpPr>
        <p:spPr>
          <a:xfrm>
            <a:off x="3256625" y="3537997"/>
            <a:ext cx="1970693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Potenzflaschenzug</a:t>
            </a:r>
          </a:p>
        </p:txBody>
      </p:sp>
      <p:pic>
        <p:nvPicPr>
          <p:cNvPr id="46" name="Grafik 45" descr="Ein Bild, das Tisch, Licht, sitzend, Verkehr enthält.&#10;&#10;Automatisch generierte Beschreibung">
            <a:extLst>
              <a:ext uri="{FF2B5EF4-FFF2-40B4-BE49-F238E27FC236}">
                <a16:creationId xmlns:a16="http://schemas.microsoft.com/office/drawing/2014/main" id="{66BB98D3-29E3-4DFE-89DA-EE9FC0F4C1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01" y="740992"/>
            <a:ext cx="1545059" cy="2714625"/>
          </a:xfrm>
          <a:prstGeom prst="rect">
            <a:avLst/>
          </a:prstGeom>
        </p:spPr>
      </p:pic>
      <p:pic>
        <p:nvPicPr>
          <p:cNvPr id="7" name="Grafik 6" descr="Ein Bild, das Tisch, sitzend, Computer, Raum enthält.&#10;&#10;Automatisch generierte Beschreibung">
            <a:extLst>
              <a:ext uri="{FF2B5EF4-FFF2-40B4-BE49-F238E27FC236}">
                <a16:creationId xmlns:a16="http://schemas.microsoft.com/office/drawing/2014/main" id="{C84EB136-8EB0-42F3-8BFC-3B6DDCFCB6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8376" y="778264"/>
            <a:ext cx="1504950" cy="3524250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BAECC32B-662F-41ED-B0A0-71C2C80503C6}"/>
              </a:ext>
            </a:extLst>
          </p:cNvPr>
          <p:cNvSpPr txBox="1"/>
          <p:nvPr/>
        </p:nvSpPr>
        <p:spPr>
          <a:xfrm>
            <a:off x="495300" y="3537997"/>
            <a:ext cx="2106624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Faktorenflaschenzug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FEB47F2-8F85-4FD0-BB01-02F32D385BA7}"/>
              </a:ext>
            </a:extLst>
          </p:cNvPr>
          <p:cNvSpPr txBox="1"/>
          <p:nvPr/>
        </p:nvSpPr>
        <p:spPr>
          <a:xfrm>
            <a:off x="5708719" y="-226155"/>
            <a:ext cx="400110" cy="440798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Quelle: https://de.wikipedia.org/wiki/Flaschenzug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E8A30D88-D173-482A-AA17-D52494C2FBEA}"/>
              </a:ext>
            </a:extLst>
          </p:cNvPr>
          <p:cNvSpPr txBox="1"/>
          <p:nvPr/>
        </p:nvSpPr>
        <p:spPr>
          <a:xfrm>
            <a:off x="7958374" y="3270813"/>
            <a:ext cx="2695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Mögliche Erweiterungen</a:t>
            </a:r>
          </a:p>
        </p:txBody>
      </p:sp>
      <p:pic>
        <p:nvPicPr>
          <p:cNvPr id="48" name="Grafik 47" descr="Pfeil: Kurve im Uhrzeigersinn">
            <a:extLst>
              <a:ext uri="{FF2B5EF4-FFF2-40B4-BE49-F238E27FC236}">
                <a16:creationId xmlns:a16="http://schemas.microsoft.com/office/drawing/2014/main" id="{B9906462-1BC9-4F81-A2A5-BD187406FB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372122" y="3755270"/>
            <a:ext cx="360000" cy="360000"/>
          </a:xfrm>
          <a:prstGeom prst="rect">
            <a:avLst/>
          </a:prstGeom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D072CE95-BD54-4B89-9207-7743F74789E6}"/>
              </a:ext>
            </a:extLst>
          </p:cNvPr>
          <p:cNvSpPr txBox="1"/>
          <p:nvPr/>
        </p:nvSpPr>
        <p:spPr>
          <a:xfrm>
            <a:off x="6843082" y="3767211"/>
            <a:ext cx="2859576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Hinzufügen von Reibverlusten</a:t>
            </a:r>
          </a:p>
        </p:txBody>
      </p:sp>
      <p:pic>
        <p:nvPicPr>
          <p:cNvPr id="50" name="Grafik 49" descr="Pfeil: Kurve im Uhrzeigersinn">
            <a:extLst>
              <a:ext uri="{FF2B5EF4-FFF2-40B4-BE49-F238E27FC236}">
                <a16:creationId xmlns:a16="http://schemas.microsoft.com/office/drawing/2014/main" id="{7F566583-1167-4435-9322-A4980310B2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372122" y="4218012"/>
            <a:ext cx="360000" cy="360000"/>
          </a:xfrm>
          <a:prstGeom prst="rect">
            <a:avLst/>
          </a:prstGeom>
        </p:spPr>
      </p:pic>
      <p:sp>
        <p:nvSpPr>
          <p:cNvPr id="51" name="Textfeld 50">
            <a:extLst>
              <a:ext uri="{FF2B5EF4-FFF2-40B4-BE49-F238E27FC236}">
                <a16:creationId xmlns:a16="http://schemas.microsoft.com/office/drawing/2014/main" id="{8310D075-1324-4914-B978-C0C077BFEB69}"/>
              </a:ext>
            </a:extLst>
          </p:cNvPr>
          <p:cNvSpPr txBox="1"/>
          <p:nvPr/>
        </p:nvSpPr>
        <p:spPr>
          <a:xfrm>
            <a:off x="6843082" y="4229953"/>
            <a:ext cx="4562034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Modellieren von Systemgrenzen</a:t>
            </a:r>
          </a:p>
        </p:txBody>
      </p:sp>
      <p:pic>
        <p:nvPicPr>
          <p:cNvPr id="52" name="Grafik 51" descr="Pfeil: Kurve im Uhrzeigersinn">
            <a:extLst>
              <a:ext uri="{FF2B5EF4-FFF2-40B4-BE49-F238E27FC236}">
                <a16:creationId xmlns:a16="http://schemas.microsoft.com/office/drawing/2014/main" id="{47F0A2CF-8D44-4E22-B510-B6FD0B3D34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372122" y="4680754"/>
            <a:ext cx="360000" cy="360000"/>
          </a:xfrm>
          <a:prstGeom prst="rect">
            <a:avLst/>
          </a:prstGeom>
        </p:spPr>
      </p:pic>
      <p:sp>
        <p:nvSpPr>
          <p:cNvPr id="53" name="Textfeld 52">
            <a:extLst>
              <a:ext uri="{FF2B5EF4-FFF2-40B4-BE49-F238E27FC236}">
                <a16:creationId xmlns:a16="http://schemas.microsoft.com/office/drawing/2014/main" id="{E97AB393-395E-4B70-9A71-8B431C74029E}"/>
              </a:ext>
            </a:extLst>
          </p:cNvPr>
          <p:cNvSpPr txBox="1"/>
          <p:nvPr/>
        </p:nvSpPr>
        <p:spPr>
          <a:xfrm>
            <a:off x="6844415" y="4692695"/>
            <a:ext cx="5275387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Erweitern der Komponenten um Massen und </a:t>
            </a:r>
            <a:r>
              <a:rPr lang="de-DE" dirty="0" err="1"/>
              <a:t>Trägheiten</a:t>
            </a:r>
            <a:endParaRPr lang="de-DE" dirty="0"/>
          </a:p>
        </p:txBody>
      </p:sp>
      <p:pic>
        <p:nvPicPr>
          <p:cNvPr id="54" name="Grafik 53" descr="Pfeil: Kurve im Uhrzeigersinn">
            <a:extLst>
              <a:ext uri="{FF2B5EF4-FFF2-40B4-BE49-F238E27FC236}">
                <a16:creationId xmlns:a16="http://schemas.microsoft.com/office/drawing/2014/main" id="{D67866CC-284C-4ADD-9052-7C69F09AF7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384284" y="5170039"/>
            <a:ext cx="360000" cy="360000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9540243C-7FD2-4C03-96F2-9B0D685ED6DA}"/>
              </a:ext>
            </a:extLst>
          </p:cNvPr>
          <p:cNvSpPr txBox="1"/>
          <p:nvPr/>
        </p:nvSpPr>
        <p:spPr>
          <a:xfrm>
            <a:off x="6820802" y="5175984"/>
            <a:ext cx="2859576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Modellierung einer Seillänge</a:t>
            </a:r>
          </a:p>
        </p:txBody>
      </p:sp>
    </p:spTree>
    <p:extLst>
      <p:ext uri="{BB962C8B-B14F-4D97-AF65-F5344CB8AC3E}">
        <p14:creationId xmlns:p14="http://schemas.microsoft.com/office/powerpoint/2010/main" val="1902245944"/>
      </p:ext>
    </p:extLst>
  </p:cSld>
  <p:clrMapOvr>
    <a:masterClrMapping/>
  </p:clrMapOvr>
</p:sld>
</file>

<file path=ppt/theme/theme1.xml><?xml version="1.0" encoding="utf-8"?>
<a:theme xmlns:a="http://schemas.openxmlformats.org/drawingml/2006/main" name="Inhalt">
  <a:themeElements>
    <a:clrScheme name="Hochschule Pforzheim">
      <a:dk1>
        <a:srgbClr val="626254"/>
      </a:dk1>
      <a:lt1>
        <a:srgbClr val="FFFFFF"/>
      </a:lt1>
      <a:dk2>
        <a:srgbClr val="F5BC25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56CE5774-0CC8-5849-AA32-D3A79BD23BC3}"/>
    </a:ext>
  </a:extLst>
</a:theme>
</file>

<file path=ppt/theme/theme2.xml><?xml version="1.0" encoding="utf-8"?>
<a:theme xmlns:a="http://schemas.openxmlformats.org/drawingml/2006/main" name="Titel gr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AD4E58D8-A386-6F47-A6EB-BA46E050EC50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16_9_pra¦êsentation_nr_1_20180219</Template>
  <TotalTime>0</TotalTime>
  <Words>136</Words>
  <Application>Microsoft Office PowerPoint</Application>
  <PresentationFormat>Breitbild</PresentationFormat>
  <Paragraphs>44</Paragraphs>
  <Slides>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Inhalt</vt:lpstr>
      <vt:lpstr>Titel grau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Sand, Guido</dc:creator>
  <cp:lastModifiedBy>Gary Hildebrandt</cp:lastModifiedBy>
  <cp:revision>136</cp:revision>
  <cp:lastPrinted>2017-06-26T12:51:52Z</cp:lastPrinted>
  <dcterms:created xsi:type="dcterms:W3CDTF">2018-10-18T12:34:26Z</dcterms:created>
  <dcterms:modified xsi:type="dcterms:W3CDTF">2019-12-15T18:13:19Z</dcterms:modified>
</cp:coreProperties>
</file>